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aleway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italic.fntdata"/><Relationship Id="rId12" Type="http://schemas.openxmlformats.org/officeDocument/2006/relationships/slide" Target="slides/slide7.xml"/><Relationship Id="rId56" Type="http://schemas.openxmlformats.org/officeDocument/2006/relationships/font" Target="fonts/Raleway-bold.fntdata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543bb2e2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543bb2e2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543bb2e2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543bb2e2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543bb2e28_0_2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543bb2e2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543bb2e28_0_2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543bb2e2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543bb2e28_0_2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543bb2e2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543bb2e28_0_2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543bb2e2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543bb2e28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543bb2e2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543bb2e28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543bb2e2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543bb2e28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543bb2e2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543bb2e28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543bb2e2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543bb2e28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543bb2e2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543bb2e28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543bb2e2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543bb2e28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543bb2e2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543bb2e28_0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543bb2e2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543bb2e28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543bb2e2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543bb2e28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543bb2e2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543bb2e28_0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543bb2e2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543bb2e28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543bb2e2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543bb2e2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543bb2e2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543bb2e28_0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543bb2e2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543bb2e28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543bb2e2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543bb2e28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543bb2e2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543bb2e28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543bb2e2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543bb2e28_0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543bb2e2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543bb2e28_0_1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543bb2e2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543bb2e28_0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543bb2e2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543bb2e28_0_1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543bb2e2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543bb2e28_0_1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543bb2e2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543bb2e28_0_1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543bb2e2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543bb2e2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543bb2e2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543bb2e28_0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543bb2e2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543bb2e28_0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543bb2e2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543bb2e28_0_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543bb2e2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543bb2e28_0_2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543bb2e2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543bb2e28_0_2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543bb2e2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543bb2e28_0_2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543bb2e2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543bb2e28_0_2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543bb2e2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543bb2e28_0_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543bb2e2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543bb2e28_0_2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543bb2e2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543bb2e2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543bb2e2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543bb2e2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543bb2e2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43bb2e2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43bb2e2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hyperlink" Target="https://semver.org/lang/pt-BR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hyperlink" Target="https://pt.slideshare.net/bismarckjunior/aprendendo-git" TargetMode="External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- Techweek 2020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 memory card do programador</a:t>
            </a:r>
            <a:endParaRPr b="1" sz="24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500" y="1519350"/>
            <a:ext cx="2943477" cy="2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746" y="1552675"/>
            <a:ext cx="3299981" cy="22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279000" y="422775"/>
            <a:ext cx="85860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Sistema de Controle Git</a:t>
            </a:r>
            <a:endParaRPr sz="3500">
              <a:solidFill>
                <a:schemeClr val="accent5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800" y="1208450"/>
            <a:ext cx="4710425" cy="36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260849" y="3938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Download </a:t>
            </a:r>
            <a:r>
              <a:rPr lang="pt-BR"/>
              <a:t>Git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pt-BR" sz="2400"/>
              <a:t>https://git-scm.com/</a:t>
            </a:r>
            <a:endParaRPr b="0" sz="2400"/>
          </a:p>
        </p:txBody>
      </p:sp>
      <p:grpSp>
        <p:nvGrpSpPr>
          <p:cNvPr id="140" name="Google Shape;140;p2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1" name="Google Shape;14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42" name="Google Shape;142;p23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Existem programas que geram interfaces bonitinhas para facilitar quem não gosta de decorar comandos, como tortoise git, github desktop e git kraken.</a:t>
              </a: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260850" y="393850"/>
            <a:ext cx="86223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4400">
                <a:solidFill>
                  <a:schemeClr val="accent5"/>
                </a:solidFill>
              </a:rPr>
              <a:t>Servidores para hospedagem</a:t>
            </a:r>
            <a:endParaRPr b="0" sz="20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875" y="1504800"/>
            <a:ext cx="5157525" cy="32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Glossário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578725" y="882575"/>
            <a:ext cx="8001000" cy="3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pt-BR" sz="2400">
                <a:latin typeface="Lato"/>
                <a:ea typeface="Lato"/>
                <a:cs typeface="Lato"/>
                <a:sym typeface="Lato"/>
              </a:rPr>
              <a:t>Branch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Um ramo paralelo de um repositório, branchs podem ser locais e/ou remotas.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pt-BR" sz="2400">
                <a:latin typeface="Lato"/>
                <a:ea typeface="Lato"/>
                <a:cs typeface="Lato"/>
                <a:sym typeface="Lato"/>
              </a:rPr>
              <a:t>Clone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Um clone é uma cópia de um repositório no computador cliente.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pt-BR" sz="2400">
                <a:latin typeface="Lato"/>
                <a:ea typeface="Lato"/>
                <a:cs typeface="Lato"/>
                <a:sym typeface="Lato"/>
              </a:rPr>
              <a:t>Commit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É uma mudança individual de um ou mais arquivos, quando commitar ele gera uma ‘foto’ daquelas modificações atuais.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/>
        </p:nvSpPr>
        <p:spPr>
          <a:xfrm>
            <a:off x="578725" y="882575"/>
            <a:ext cx="8001000" cy="3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pt-BR" sz="2400">
                <a:latin typeface="Lato"/>
                <a:ea typeface="Lato"/>
                <a:cs typeface="Lato"/>
                <a:sym typeface="Lato"/>
              </a:rPr>
              <a:t>Diff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O diff é a diferença entre dois commits. O diff vai visualmente descrever o que foi alterado entre dois commits.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pt-BR" sz="2400">
                <a:latin typeface="Lato"/>
                <a:ea typeface="Lato"/>
                <a:cs typeface="Lato"/>
                <a:sym typeface="Lato"/>
              </a:rPr>
              <a:t>Fetch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Recupera informações mais recentes de um repositório remoto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pt-BR" sz="2400">
                <a:latin typeface="Lato"/>
                <a:ea typeface="Lato"/>
                <a:cs typeface="Lato"/>
                <a:sym typeface="Lato"/>
              </a:rPr>
              <a:t>Pull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É a recuperação de novas mudanças do repositório remoto para o repositório local.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Glossário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578725" y="882575"/>
            <a:ext cx="8001000" cy="3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pt-BR" sz="2400">
                <a:latin typeface="Lato"/>
                <a:ea typeface="Lato"/>
                <a:cs typeface="Lato"/>
                <a:sym typeface="Lato"/>
              </a:rPr>
              <a:t>Repository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Um repositório é a pasta raiz de um projeto com todos seus arquivos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pt-BR" sz="2400">
                <a:latin typeface="Lato"/>
                <a:ea typeface="Lato"/>
                <a:cs typeface="Lato"/>
                <a:sym typeface="Lato"/>
              </a:rPr>
              <a:t>SSH Key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São uma maneira de identificar-se no acesso a um repositório, como um certificado digital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pt-BR" sz="2400">
                <a:latin typeface="Lato"/>
                <a:ea typeface="Lato"/>
                <a:cs typeface="Lato"/>
                <a:sym typeface="Lato"/>
              </a:rPr>
              <a:t>Staging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É a recuperação de novas mudanças do repositório remoto para o repositório local.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Glossário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Configuração Inicial Git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563" y="1057200"/>
            <a:ext cx="7230883" cy="39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00" y="673325"/>
            <a:ext cx="7892000" cy="43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Criando um Repositório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Clonando </a:t>
            </a:r>
            <a:r>
              <a:rPr b="1" lang="pt-BR" sz="3000">
                <a:solidFill>
                  <a:schemeClr val="dk1"/>
                </a:solidFill>
              </a:rPr>
              <a:t>um Repositório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925" y="895000"/>
            <a:ext cx="6908150" cy="41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Tipos de Estado de um Arquivo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50" y="1057200"/>
            <a:ext cx="7356701" cy="38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50250" y="2083450"/>
            <a:ext cx="8000700" cy="28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pt-BR" sz="2300">
                <a:latin typeface="Lato"/>
                <a:ea typeface="Lato"/>
                <a:cs typeface="Lato"/>
                <a:sym typeface="Lato"/>
              </a:rPr>
              <a:t>Git é um sistema de controle de versão distribuído com ênfase em velocidade para ser utilizado pela internet. O Git foi inicialmente projetado e desenvolvido por Linus Torvalds para o desenvolvimento do kernel.</a:t>
            </a:r>
            <a:endParaRPr b="0" sz="2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324" y="419450"/>
            <a:ext cx="3299376" cy="13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.gitignore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25" y="1057200"/>
            <a:ext cx="6604325" cy="38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Preparando para salvar alterações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850" y="966803"/>
            <a:ext cx="6646525" cy="39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Salvando Alterações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325" y="1057200"/>
            <a:ext cx="6141351" cy="37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Salvando Alterações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00" y="1151725"/>
            <a:ext cx="7793200" cy="36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Commit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938" y="995700"/>
            <a:ext cx="4868125" cy="39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Analisando os Arquivos na Área Transitória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50" y="1057200"/>
            <a:ext cx="7559225" cy="38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Tags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50" y="1057200"/>
            <a:ext cx="6937100" cy="38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Tags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325" y="970325"/>
            <a:ext cx="6141350" cy="39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Versionamento Semântico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99" y="1057200"/>
            <a:ext cx="6779900" cy="35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/>
        </p:nvSpPr>
        <p:spPr>
          <a:xfrm>
            <a:off x="681000" y="4760075"/>
            <a:ext cx="7176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https://semver.org/lang/pt-BR/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Referência a Commit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88" y="1122775"/>
            <a:ext cx="7385625" cy="37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4622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4294967295" type="title"/>
          </p:nvPr>
        </p:nvSpPr>
        <p:spPr>
          <a:xfrm>
            <a:off x="3776700" y="335975"/>
            <a:ext cx="5005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Linus Torvalds</a:t>
            </a:r>
            <a:endParaRPr sz="2400"/>
          </a:p>
        </p:txBody>
      </p:sp>
      <p:sp>
        <p:nvSpPr>
          <p:cNvPr id="88" name="Google Shape;88;p15"/>
          <p:cNvSpPr txBox="1"/>
          <p:nvPr>
            <p:ph idx="4294967295" type="title"/>
          </p:nvPr>
        </p:nvSpPr>
        <p:spPr>
          <a:xfrm>
            <a:off x="3776700" y="1349925"/>
            <a:ext cx="5197200" cy="3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700">
                <a:latin typeface="Lato"/>
                <a:ea typeface="Lato"/>
                <a:cs typeface="Lato"/>
                <a:sym typeface="Lato"/>
              </a:rPr>
              <a:t>Linus Benedict Torvalds é um engenheiro de software finlandês, nascido em 28 de dezembro de 1969, na cidade de Helsinki. Ele é mundialmente conhecido por ter sido o criador do Kernel do Linux e do git.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pt-BR" sz="1700">
                <a:latin typeface="Lato"/>
                <a:ea typeface="Lato"/>
                <a:cs typeface="Lato"/>
                <a:sym typeface="Lato"/>
              </a:rPr>
              <a:t>“código aberto é o único jeito certo de se fazer software”. </a:t>
            </a:r>
            <a:endParaRPr b="0"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Analisando</a:t>
            </a:r>
            <a:r>
              <a:rPr b="1" lang="pt-BR" sz="3000">
                <a:solidFill>
                  <a:schemeClr val="dk1"/>
                </a:solidFill>
              </a:rPr>
              <a:t> Commits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113" y="1057200"/>
            <a:ext cx="7081775" cy="39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Analisando um Arquivo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25" y="1137250"/>
            <a:ext cx="7484749" cy="36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Diferença entre commits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25" y="1057200"/>
            <a:ext cx="8003726" cy="36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Criando Ramificações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803150"/>
            <a:ext cx="7457950" cy="41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Alterando em </a:t>
            </a:r>
            <a:r>
              <a:rPr b="1" lang="pt-BR" sz="3000">
                <a:solidFill>
                  <a:schemeClr val="dk1"/>
                </a:solidFill>
              </a:rPr>
              <a:t>Ramificações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82" name="Google Shape;2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50" y="1166200"/>
            <a:ext cx="8470750" cy="36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Excluindo </a:t>
            </a:r>
            <a:r>
              <a:rPr b="1" lang="pt-BR" sz="3000">
                <a:solidFill>
                  <a:schemeClr val="dk1"/>
                </a:solidFill>
              </a:rPr>
              <a:t>Ramificações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7275"/>
            <a:ext cx="8708250" cy="3752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Mesclando Commits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13" y="1057200"/>
            <a:ext cx="7805175" cy="38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Rebase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13" y="1057200"/>
            <a:ext cx="7674975" cy="38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Logs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900" y="1057200"/>
            <a:ext cx="6662201" cy="37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Logs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25" y="992575"/>
            <a:ext cx="7414550" cy="40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4294967295" type="title"/>
          </p:nvPr>
        </p:nvSpPr>
        <p:spPr>
          <a:xfrm>
            <a:off x="535775" y="712150"/>
            <a:ext cx="7012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Sistema de Controle de Versão</a:t>
            </a:r>
            <a:endParaRPr sz="2400"/>
          </a:p>
        </p:txBody>
      </p:sp>
      <p:sp>
        <p:nvSpPr>
          <p:cNvPr id="94" name="Google Shape;94;p16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Controle de histórico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Trabalho em Equipe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Marcação e resgate de versões estáveis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Ramificação do Projeto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599" y="3320100"/>
            <a:ext cx="3299376" cy="13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Logs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50" y="1057200"/>
            <a:ext cx="6937099" cy="38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Logs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24" name="Google Shape;3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838" y="1057200"/>
            <a:ext cx="7284325" cy="37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Logs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288" y="1057200"/>
            <a:ext cx="7009425" cy="37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Revert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63" y="1137275"/>
            <a:ext cx="7400075" cy="36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Revert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63" y="1137275"/>
            <a:ext cx="7400075" cy="36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Limpando o Diretório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48" name="Google Shape;3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38" y="1209600"/>
            <a:ext cx="8253725" cy="34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Repositórios Remotos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54" name="Google Shape;3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963" y="1057200"/>
            <a:ext cx="6720075" cy="37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Atualizando o Repositório Local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60" name="Google Shape;3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88" y="1137250"/>
            <a:ext cx="6835826" cy="37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idx="1" type="body"/>
          </p:nvPr>
        </p:nvSpPr>
        <p:spPr>
          <a:xfrm>
            <a:off x="283350" y="304800"/>
            <a:ext cx="8577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Enviando repositório remotamente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66" name="Google Shape;3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75" y="1057200"/>
            <a:ext cx="7732850" cy="35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372" name="Google Shape;372;p6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Obrigado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4" name="Google Shape;374;p61"/>
          <p:cNvSpPr txBox="1"/>
          <p:nvPr/>
        </p:nvSpPr>
        <p:spPr>
          <a:xfrm>
            <a:off x="2676650" y="2571750"/>
            <a:ext cx="37182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Contatos: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github.com/juninmd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Créditos: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https://pt.slideshare.net/bismarckjunior/aprendendo-git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https://pt.slideshare.net/AndrJusti/git-bsico-72882356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5" name="Google Shape;37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6366" y="1551275"/>
            <a:ext cx="1551261" cy="64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4294967295" type="title"/>
          </p:nvPr>
        </p:nvSpPr>
        <p:spPr>
          <a:xfrm>
            <a:off x="372000" y="292550"/>
            <a:ext cx="7012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Quem usa Git?</a:t>
            </a:r>
            <a:endParaRPr sz="240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801" y="1176325"/>
            <a:ext cx="5624375" cy="33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2615400" y="333500"/>
            <a:ext cx="3913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Sem sistema de Controle de versão</a:t>
            </a:r>
            <a:endParaRPr b="1" sz="1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2855550" y="1058900"/>
            <a:ext cx="3432900" cy="3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Antigamente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 códigos eram salvos em pen-drives, hds, disquetes.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Insegurança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O material pode ser perdido, apagado, alterado sem uma cópia de segurança de uma versão estável.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Compartilhamento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É quase impossível tornar o código escalável, onde outras pessoas podem fazer alterações sem causar grandes conflitos manuais</a:t>
            </a:r>
            <a:r>
              <a:rPr lang="pt-BR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Versionamento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Era feito manualmente, ex: trabalho_01, trabalho_02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2615400" y="333500"/>
            <a:ext cx="3913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istema de Controle de Versão Centralizado</a:t>
            </a:r>
            <a:endParaRPr b="1" sz="1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9"/>
          <p:cNvSpPr txBox="1"/>
          <p:nvPr>
            <p:ph idx="4294967295" type="body"/>
          </p:nvPr>
        </p:nvSpPr>
        <p:spPr>
          <a:xfrm>
            <a:off x="2855550" y="1058900"/>
            <a:ext cx="3432900" cy="3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Alto risco de impedir o trabalho em equipe.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Pouca autonomia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É necessário ter acesso a um servidor que centraliza os códigos.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Trabalho privado limitado</a:t>
            </a:r>
            <a:b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Versiona apenas arquivos no repositório</a:t>
            </a:r>
            <a:r>
              <a:rPr lang="pt-BR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Risco alto de perda de dados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Tudo em um único repositório.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2615400" y="333500"/>
            <a:ext cx="3913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Sistema de Controle de Versão Distribuído</a:t>
            </a:r>
            <a:endParaRPr b="1" sz="1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20"/>
          <p:cNvSpPr txBox="1"/>
          <p:nvPr>
            <p:ph idx="4294967295" type="body"/>
          </p:nvPr>
        </p:nvSpPr>
        <p:spPr>
          <a:xfrm>
            <a:off x="2855550" y="1058900"/>
            <a:ext cx="3432900" cy="3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Garante facilidade de</a:t>
            </a: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 trabalho em equipe.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utonomia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Não é necessário um servidor, estar on-line.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Velocidade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Boa parte do processamento é local (off-line)</a:t>
            </a:r>
            <a:r>
              <a:rPr lang="pt-BR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Confiabilidade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Todo repositório é um backup, ou seja uma cópia completa do repositório, incluindo versões anteriores e histórico.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79000" y="422775"/>
            <a:ext cx="85860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Sistema de Controle Convencional</a:t>
            </a:r>
            <a:endParaRPr sz="3500">
              <a:solidFill>
                <a:schemeClr val="accent5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325" y="1200875"/>
            <a:ext cx="5089350" cy="34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